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4-25T16:14:43.611">
    <p:pos x="6000" y="0"/>
    <p:text>would like to highlight/bullet point, something the section I've marked up
-Jeremy Epstein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https://docs.google.com/document/d/1qpfTGKDVFwpC1oegww5nUkxTlna2wJfsTJrtyGAt8JU/edit</a:t>
            </a:r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US" sz="12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Internet of People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is the world’s only infrastructure with an </a:t>
            </a: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open social graph (Graphchain), device to device communication (Redtooth), and direct access to people (P2P economy) </a:t>
            </a:r>
            <a:r>
              <a:rPr b="1" i="0" lang="en-US" sz="12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to help any organization that wants to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cost-effectively scale globally.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8711" y="6352910"/>
            <a:ext cx="28478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/>
          <p:nvPr/>
        </p:nvSpPr>
        <p:spPr>
          <a:xfrm>
            <a:off x="7212972" y="6341289"/>
            <a:ext cx="247753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2567" y="6352910"/>
            <a:ext cx="35050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/>
        </p:nvSpPr>
        <p:spPr>
          <a:xfrm>
            <a:off x="5262110" y="6341289"/>
            <a:ext cx="165789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3112965" y="6341289"/>
            <a:ext cx="15719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4">
            <a:alphaModFix/>
          </a:blip>
          <a:srcRect b="21430" l="0" r="0" t="0"/>
          <a:stretch/>
        </p:blipFill>
        <p:spPr>
          <a:xfrm>
            <a:off x="2720033" y="6302494"/>
            <a:ext cx="426850" cy="33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/>
          <p:cNvPicPr preferRelativeResize="0"/>
          <p:nvPr/>
        </p:nvPicPr>
        <p:blipFill rotWithShape="1">
          <a:blip r:embed="rId4">
            <a:alphaModFix/>
          </a:blip>
          <a:srcRect b="21430" l="0" r="0" t="0"/>
          <a:stretch/>
        </p:blipFill>
        <p:spPr>
          <a:xfrm>
            <a:off x="11211738" y="264866"/>
            <a:ext cx="811386" cy="6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6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62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8711" y="6352910"/>
            <a:ext cx="28478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/>
        </p:nvSpPr>
        <p:spPr>
          <a:xfrm>
            <a:off x="7212972" y="6341289"/>
            <a:ext cx="247753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2567" y="6352910"/>
            <a:ext cx="35050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/>
        </p:nvSpPr>
        <p:spPr>
          <a:xfrm>
            <a:off x="5262110" y="6341289"/>
            <a:ext cx="165789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Shape 41"/>
          <p:cNvSpPr txBox="1"/>
          <p:nvPr/>
        </p:nvSpPr>
        <p:spPr>
          <a:xfrm>
            <a:off x="3112965" y="6341289"/>
            <a:ext cx="15719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4">
            <a:alphaModFix/>
          </a:blip>
          <a:srcRect b="21430" l="0" r="0" t="0"/>
          <a:stretch/>
        </p:blipFill>
        <p:spPr>
          <a:xfrm>
            <a:off x="2720033" y="6302494"/>
            <a:ext cx="426850" cy="33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 rotWithShape="1">
          <a:blip r:embed="rId4">
            <a:alphaModFix/>
          </a:blip>
          <a:srcRect b="21430" l="0" r="0" t="0"/>
          <a:stretch/>
        </p:blipFill>
        <p:spPr>
          <a:xfrm>
            <a:off x="11211738" y="264866"/>
            <a:ext cx="811386" cy="6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6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github.com/Fermat-ORG/media-kit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99" y="631316"/>
            <a:ext cx="2112984" cy="211188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6515380" y="758164"/>
            <a:ext cx="4779393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Brand </a:t>
            </a:r>
            <a:br>
              <a:rPr b="0" i="0" lang="en-US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Platform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7398495" y="5417946"/>
            <a:ext cx="38676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5134" y="6150546"/>
            <a:ext cx="32994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8924550" y="6127637"/>
            <a:ext cx="2477533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2051" y="6150546"/>
            <a:ext cx="40608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6855461" y="6127637"/>
            <a:ext cx="165789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10748463" y="221152"/>
            <a:ext cx="1714928" cy="6706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1016001" y="2188400"/>
            <a:ext cx="6897510" cy="317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just love people</a:t>
            </a:r>
            <a:br>
              <a:rPr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We’re determined to help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We’re just a </a:t>
            </a:r>
            <a:r>
              <a:rPr i="1"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little bit crazy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016000" y="1591733"/>
            <a:ext cx="498968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Persona: How We Act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711" y="6352910"/>
            <a:ext cx="28478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7212972" y="6341289"/>
            <a:ext cx="247753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2567" y="6352910"/>
            <a:ext cx="35050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5262110" y="6341289"/>
            <a:ext cx="165789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3112965" y="6341289"/>
            <a:ext cx="15719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983" y="453162"/>
            <a:ext cx="1499987" cy="149920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5276335" y="757937"/>
            <a:ext cx="627361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Emotion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We Want</a:t>
            </a:r>
            <a:br>
              <a:rPr b="1"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Others To Feel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7678675" y="5381105"/>
            <a:ext cx="38676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79AD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4215" y="6150546"/>
            <a:ext cx="32994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9183632" y="6127637"/>
            <a:ext cx="2477533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1134" y="6150546"/>
            <a:ext cx="40608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7114543" y="6127637"/>
            <a:ext cx="165789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3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10748463" y="221152"/>
            <a:ext cx="1714928" cy="67067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/>
          <p:nvPr/>
        </p:nvSpPr>
        <p:spPr>
          <a:xfrm>
            <a:off x="1016001" y="2459333"/>
            <a:ext cx="8229598" cy="37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Uplifted by a sense of possibility</a:t>
            </a:r>
            <a:br>
              <a:rPr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 they have a “calling” to join us to achieve their purpose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“At home” with us. Harmonious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016000" y="1862666"/>
            <a:ext cx="49896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Emotion: How We Want Others To Feel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711" y="6352910"/>
            <a:ext cx="28478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7212972" y="6341289"/>
            <a:ext cx="247753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2567" y="6352910"/>
            <a:ext cx="35050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5262110" y="6341289"/>
            <a:ext cx="165789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3112965" y="6341289"/>
            <a:ext cx="15719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/>
        </p:nvSpPr>
        <p:spPr>
          <a:xfrm>
            <a:off x="431672" y="724989"/>
            <a:ext cx="47748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479AD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Signature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7745282" y="5381105"/>
            <a:ext cx="38676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79AD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1264" y="6150546"/>
            <a:ext cx="32994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9280682" y="6127637"/>
            <a:ext cx="2477533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82" y="6150546"/>
            <a:ext cx="40608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7211592" y="6127637"/>
            <a:ext cx="165789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6">
            <a:alphaModFix/>
          </a:blip>
          <a:srcRect b="21430" l="0" r="0" t="0"/>
          <a:stretch/>
        </p:blipFill>
        <p:spPr>
          <a:xfrm>
            <a:off x="316332" y="264866"/>
            <a:ext cx="811386" cy="6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722025" y="1329176"/>
            <a:ext cx="43945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entury Gothic"/>
              <a:buNone/>
            </a:pPr>
            <a:r>
              <a:rPr b="1" lang="en-US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We Talk About Ourselves to the World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10748463" y="221152"/>
            <a:ext cx="1714928" cy="67067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1016000" y="1591733"/>
            <a:ext cx="632917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Signature</a:t>
            </a: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711" y="6352910"/>
            <a:ext cx="28478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7212972" y="6341289"/>
            <a:ext cx="247753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2567" y="6352910"/>
            <a:ext cx="35050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5262110" y="6341289"/>
            <a:ext cx="165789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112965" y="6341289"/>
            <a:ext cx="15719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>
            <a:off x="1016001" y="2188400"/>
            <a:ext cx="822959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Fermat: Because people are more important than machines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0078" y="453162"/>
            <a:ext cx="1499987" cy="149920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589510" y="1396312"/>
            <a:ext cx="5190400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Style Guide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518983" y="5381105"/>
            <a:ext cx="38676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79AD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065" y="6150546"/>
            <a:ext cx="32994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2981482" y="6127637"/>
            <a:ext cx="2477533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983" y="6150546"/>
            <a:ext cx="40608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912392" y="6127637"/>
            <a:ext cx="165789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10748463" y="221152"/>
            <a:ext cx="1714928" cy="67067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1016001" y="2188400"/>
            <a:ext cx="8229598" cy="2554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Century Gothic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https://github.com/Fermat-ORG/media-kit/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1016000" y="1591733"/>
            <a:ext cx="498968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Recommended Fonts</a:t>
            </a: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711" y="6352910"/>
            <a:ext cx="28478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7212972" y="6341289"/>
            <a:ext cx="247753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2567" y="6352910"/>
            <a:ext cx="35050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5262110" y="6341289"/>
            <a:ext cx="165789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3112965" y="6341289"/>
            <a:ext cx="15719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3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10748463" y="221152"/>
            <a:ext cx="1714928" cy="67067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1016000" y="1862666"/>
            <a:ext cx="498968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Logos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711" y="6352910"/>
            <a:ext cx="28478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7212972" y="6341289"/>
            <a:ext cx="247753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2567" y="6352910"/>
            <a:ext cx="35050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5262110" y="6341289"/>
            <a:ext cx="165789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3112965" y="6341289"/>
            <a:ext cx="15719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x="1016000" y="2367905"/>
            <a:ext cx="822959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0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https://github.com/Fermat-ORG/media-kit/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10748463" y="221152"/>
            <a:ext cx="1714928" cy="67067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1016000" y="1591733"/>
            <a:ext cx="632917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 Palette</a:t>
            </a: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711" y="6352910"/>
            <a:ext cx="28478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7212972" y="6341289"/>
            <a:ext cx="247753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2567" y="6352910"/>
            <a:ext cx="35050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5262110" y="6341289"/>
            <a:ext cx="165789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3112965" y="6341289"/>
            <a:ext cx="15719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/>
          <p:nvPr/>
        </p:nvSpPr>
        <p:spPr>
          <a:xfrm>
            <a:off x="1016001" y="2188400"/>
            <a:ext cx="822959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SzPct val="25000"/>
              <a:buNone/>
            </a:pPr>
            <a:r>
              <a:rPr i="1"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Coming Soon…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99" y="631316"/>
            <a:ext cx="2112984" cy="211188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6515380" y="758164"/>
            <a:ext cx="4779393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Brand </a:t>
            </a:r>
            <a:b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Platform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7398495" y="5417946"/>
            <a:ext cx="38676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479AD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79AD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5134" y="6150546"/>
            <a:ext cx="32994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8924550" y="6127637"/>
            <a:ext cx="2477533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2051" y="6150546"/>
            <a:ext cx="40608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6855461" y="6127637"/>
            <a:ext cx="165789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0078" y="453162"/>
            <a:ext cx="1499987" cy="14992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589510" y="1396312"/>
            <a:ext cx="4744995" cy="2123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do we </a:t>
            </a:r>
            <a:r>
              <a:rPr b="1" lang="en-US"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believe</a:t>
            </a:r>
            <a:r>
              <a:rPr lang="en-US"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18983" y="5381105"/>
            <a:ext cx="38676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79AD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065" y="6150546"/>
            <a:ext cx="32994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981482" y="6127637"/>
            <a:ext cx="2477533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983" y="6150546"/>
            <a:ext cx="40608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912392" y="6127637"/>
            <a:ext cx="165789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7438768" y="1062679"/>
            <a:ext cx="406537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Everything the Fermat Project does is because we believe in a future where </a:t>
            </a:r>
            <a:r>
              <a:rPr b="1" lang="en-US" sz="2400">
                <a:solidFill>
                  <a:srgbClr val="CD1B3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people are more important </a:t>
            </a:r>
            <a:r>
              <a:rPr lang="en-US"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 machines, companies, or </a:t>
            </a:r>
            <a:br>
              <a:rPr lang="en-US"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nation-states. 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518983" y="5381105"/>
            <a:ext cx="38676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79AD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065" y="6150546"/>
            <a:ext cx="32994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2981482" y="6127637"/>
            <a:ext cx="2477533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983" y="6150546"/>
            <a:ext cx="40608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912392" y="6127637"/>
            <a:ext cx="165789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6">
            <a:alphaModFix/>
          </a:blip>
          <a:srcRect b="21430" l="0" r="0" t="0"/>
          <a:stretch/>
        </p:blipFill>
        <p:spPr>
          <a:xfrm>
            <a:off x="11211738" y="264866"/>
            <a:ext cx="811386" cy="6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983" y="453162"/>
            <a:ext cx="1499987" cy="14992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5276335" y="757937"/>
            <a:ext cx="627361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will 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make 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future a </a:t>
            </a:r>
            <a:r>
              <a:rPr b="1" lang="en-US"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reality</a:t>
            </a:r>
            <a:r>
              <a:rPr lang="en-US"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7678675" y="5381105"/>
            <a:ext cx="38676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79AD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4215" y="6150546"/>
            <a:ext cx="32994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9183632" y="6127637"/>
            <a:ext cx="2477533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1134" y="6150546"/>
            <a:ext cx="40608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7114543" y="6127637"/>
            <a:ext cx="165789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838200" y="365125"/>
            <a:ext cx="80010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Everything we build is specifically designed to help people: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461909" y="3781776"/>
            <a:ext cx="270933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 out any unnecessary middlemen to </a:t>
            </a:r>
            <a:r>
              <a:rPr b="1" i="0" lang="en-US" sz="2000" u="none" cap="none" strike="noStrike">
                <a:solidFill>
                  <a:srgbClr val="479AD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enable a </a:t>
            </a:r>
          </a:p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479AD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person-to-person economy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4634089" y="3781776"/>
            <a:ext cx="270933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Increase </a:t>
            </a:r>
          </a:p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ED91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trust in others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7806270" y="3781776"/>
            <a:ext cx="27093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Provide </a:t>
            </a:r>
            <a:r>
              <a:rPr b="1" i="0" lang="en-US" sz="2000" u="none" cap="none" strike="noStrike">
                <a:solidFill>
                  <a:srgbClr val="BACF1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right incentives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behavior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4" name="Shape 144"/>
          <p:cNvGrpSpPr/>
          <p:nvPr/>
        </p:nvGrpSpPr>
        <p:grpSpPr>
          <a:xfrm>
            <a:off x="2034822" y="2040165"/>
            <a:ext cx="1625599" cy="1625599"/>
            <a:chOff x="2034822" y="1923432"/>
            <a:chExt cx="1625599" cy="1625599"/>
          </a:xfrm>
        </p:grpSpPr>
        <p:pic>
          <p:nvPicPr>
            <p:cNvPr id="145" name="Shape 1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4822" y="1923432"/>
              <a:ext cx="1625599" cy="1625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Shape 146"/>
            <p:cNvSpPr txBox="1"/>
            <p:nvPr/>
          </p:nvSpPr>
          <p:spPr>
            <a:xfrm>
              <a:off x="2142066" y="2348089"/>
              <a:ext cx="141111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</a:p>
          </p:txBody>
        </p:sp>
      </p:grpSp>
      <p:grpSp>
        <p:nvGrpSpPr>
          <p:cNvPr id="147" name="Shape 147"/>
          <p:cNvGrpSpPr/>
          <p:nvPr/>
        </p:nvGrpSpPr>
        <p:grpSpPr>
          <a:xfrm>
            <a:off x="5191478" y="2040165"/>
            <a:ext cx="1625599" cy="1625599"/>
            <a:chOff x="5191478" y="1923432"/>
            <a:chExt cx="1625599" cy="1625599"/>
          </a:xfrm>
        </p:grpSpPr>
        <p:pic>
          <p:nvPicPr>
            <p:cNvPr id="148" name="Shape 1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91478" y="1923432"/>
              <a:ext cx="1625599" cy="1625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Shape 149"/>
            <p:cNvSpPr txBox="1"/>
            <p:nvPr/>
          </p:nvSpPr>
          <p:spPr>
            <a:xfrm>
              <a:off x="5317067" y="2359710"/>
              <a:ext cx="141111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</a:p>
          </p:txBody>
        </p:sp>
      </p:grpSp>
      <p:grpSp>
        <p:nvGrpSpPr>
          <p:cNvPr id="150" name="Shape 150"/>
          <p:cNvGrpSpPr/>
          <p:nvPr/>
        </p:nvGrpSpPr>
        <p:grpSpPr>
          <a:xfrm>
            <a:off x="8348135" y="2040165"/>
            <a:ext cx="1625599" cy="1625599"/>
            <a:chOff x="8348135" y="1923432"/>
            <a:chExt cx="1625599" cy="1625599"/>
          </a:xfrm>
        </p:grpSpPr>
        <p:pic>
          <p:nvPicPr>
            <p:cNvPr id="151" name="Shape 1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48135" y="1923432"/>
              <a:ext cx="1625599" cy="1625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Shape 152"/>
            <p:cNvSpPr txBox="1"/>
            <p:nvPr/>
          </p:nvSpPr>
          <p:spPr>
            <a:xfrm>
              <a:off x="8477957" y="2348089"/>
              <a:ext cx="141111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are offering the </a:t>
            </a:r>
            <a:r>
              <a:rPr b="1" i="0" lang="en-US" sz="288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of People</a:t>
            </a:r>
            <a:r>
              <a:rPr b="0" i="0" lang="en-US" sz="288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help organizations scale globally and cost-effectively through the world’s only infrastructure with: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1461909" y="4418992"/>
            <a:ext cx="27093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Social </a:t>
            </a:r>
          </a:p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 (Graphchain)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4697589" y="4418992"/>
            <a:ext cx="270933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Device-to-Device Communication</a:t>
            </a:r>
          </a:p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(Redtooth)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7933270" y="4418992"/>
            <a:ext cx="270933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Direct Access </a:t>
            </a:r>
          </a:p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People</a:t>
            </a:r>
          </a:p>
          <a:p>
            <a:pPr indent="0" lvl="1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(P2P Apps)</a:t>
            </a:r>
          </a:p>
        </p:txBody>
      </p:sp>
      <p:grpSp>
        <p:nvGrpSpPr>
          <p:cNvPr id="162" name="Shape 162"/>
          <p:cNvGrpSpPr/>
          <p:nvPr/>
        </p:nvGrpSpPr>
        <p:grpSpPr>
          <a:xfrm>
            <a:off x="1461910" y="1890659"/>
            <a:ext cx="2791752" cy="2410589"/>
            <a:chOff x="1461910" y="1903663"/>
            <a:chExt cx="2791752" cy="2410589"/>
          </a:xfrm>
        </p:grpSpPr>
        <p:pic>
          <p:nvPicPr>
            <p:cNvPr id="163" name="Shape 163"/>
            <p:cNvPicPr preferRelativeResize="0"/>
            <p:nvPr/>
          </p:nvPicPr>
          <p:blipFill rotWithShape="1">
            <a:blip r:embed="rId4">
              <a:alphaModFix amt="82000"/>
            </a:blip>
            <a:srcRect b="0" l="0" r="0" t="0"/>
            <a:stretch/>
          </p:blipFill>
          <p:spPr>
            <a:xfrm rot="-3578285">
              <a:off x="2703571" y="2274647"/>
              <a:ext cx="1459598" cy="1046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Shape 164"/>
            <p:cNvPicPr preferRelativeResize="0"/>
            <p:nvPr/>
          </p:nvPicPr>
          <p:blipFill rotWithShape="1">
            <a:blip r:embed="rId5">
              <a:alphaModFix amt="96000"/>
            </a:blip>
            <a:srcRect b="0" l="0" r="0" t="0"/>
            <a:stretch/>
          </p:blipFill>
          <p:spPr>
            <a:xfrm rot="3474180">
              <a:off x="1711520" y="2407882"/>
              <a:ext cx="1221274" cy="948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Shape 165"/>
            <p:cNvPicPr preferRelativeResize="0"/>
            <p:nvPr/>
          </p:nvPicPr>
          <p:blipFill rotWithShape="1">
            <a:blip r:embed="rId6">
              <a:alphaModFix amt="86000"/>
            </a:blip>
            <a:srcRect b="0" l="0" r="0" t="0"/>
            <a:stretch/>
          </p:blipFill>
          <p:spPr>
            <a:xfrm rot="9097387">
              <a:off x="2850884" y="2935552"/>
              <a:ext cx="859114" cy="1249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Shape 166"/>
            <p:cNvPicPr preferRelativeResize="0"/>
            <p:nvPr/>
          </p:nvPicPr>
          <p:blipFill rotWithShape="1">
            <a:blip r:embed="rId7">
              <a:alphaModFix amt="70000"/>
            </a:blip>
            <a:srcRect b="0" l="0" r="0" t="0"/>
            <a:stretch/>
          </p:blipFill>
          <p:spPr>
            <a:xfrm rot="-1162192">
              <a:off x="1508513" y="3354261"/>
              <a:ext cx="1467848" cy="5315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Shape 1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3215" y="2601241"/>
            <a:ext cx="1775650" cy="148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65078" y="2793469"/>
            <a:ext cx="2170176" cy="993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0078" y="453162"/>
            <a:ext cx="1499987" cy="149920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589510" y="1396312"/>
            <a:ext cx="5190400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Positioning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18983" y="5381105"/>
            <a:ext cx="38676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065" y="6150546"/>
            <a:ext cx="32994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2981482" y="6127637"/>
            <a:ext cx="2477533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983" y="6150546"/>
            <a:ext cx="40608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912392" y="6127637"/>
            <a:ext cx="165789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10748463" y="221152"/>
            <a:ext cx="1714928" cy="67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1057641" y="2218381"/>
            <a:ext cx="8229598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It’s the World Wide Web, only with people, not machines, at the center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016000" y="1591733"/>
            <a:ext cx="498968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Positioning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711" y="6352910"/>
            <a:ext cx="28478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7212972" y="6341289"/>
            <a:ext cx="247753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2567" y="6352910"/>
            <a:ext cx="350507" cy="2847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5262110" y="6341289"/>
            <a:ext cx="165789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112965" y="6341289"/>
            <a:ext cx="15719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26393" l="0" r="0" t="0"/>
          <a:stretch/>
        </p:blipFill>
        <p:spPr>
          <a:xfrm>
            <a:off x="2531808" y="6297717"/>
            <a:ext cx="869343" cy="33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0078" y="453162"/>
            <a:ext cx="1499987" cy="149920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589510" y="1396312"/>
            <a:ext cx="474499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</a:t>
            </a:r>
            <a:b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6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We Act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518983" y="5381105"/>
            <a:ext cx="38676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www.Fermat.org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79AD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065" y="6150546"/>
            <a:ext cx="32994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2981482" y="6127637"/>
            <a:ext cx="2477533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Github.com/Fermat-ORG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983" y="6150546"/>
            <a:ext cx="406083" cy="3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912392" y="6127637"/>
            <a:ext cx="165789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@Fermat_ORG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Ferma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9AD0"/>
      </a:accent1>
      <a:accent2>
        <a:srgbClr val="69BBEB"/>
      </a:accent2>
      <a:accent3>
        <a:srgbClr val="BACF1C"/>
      </a:accent3>
      <a:accent4>
        <a:srgbClr val="FFD324"/>
      </a:accent4>
      <a:accent5>
        <a:srgbClr val="CD1B30"/>
      </a:accent5>
      <a:accent6>
        <a:srgbClr val="ED9116"/>
      </a:accent6>
      <a:hlink>
        <a:srgbClr val="479AD0"/>
      </a:hlink>
      <a:folHlink>
        <a:srgbClr val="69BBE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